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1" r:id="rId4"/>
    <p:sldId id="259" r:id="rId5"/>
    <p:sldId id="260" r:id="rId6"/>
    <p:sldId id="261" r:id="rId7"/>
    <p:sldId id="262" r:id="rId8"/>
    <p:sldId id="276" r:id="rId9"/>
    <p:sldId id="263" r:id="rId10"/>
    <p:sldId id="270" r:id="rId11"/>
    <p:sldId id="271" r:id="rId12"/>
    <p:sldId id="272" r:id="rId13"/>
    <p:sldId id="273" r:id="rId14"/>
    <p:sldId id="274" r:id="rId15"/>
    <p:sldId id="278" r:id="rId16"/>
    <p:sldId id="275" r:id="rId17"/>
    <p:sldId id="264" r:id="rId18"/>
    <p:sldId id="279" r:id="rId19"/>
    <p:sldId id="28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235" autoAdjust="0"/>
    <p:restoredTop sz="94660"/>
  </p:normalViewPr>
  <p:slideViewPr>
    <p:cSldViewPr>
      <p:cViewPr varScale="1">
        <p:scale>
          <a:sx n="68" d="100"/>
          <a:sy n="68" d="100"/>
        </p:scale>
        <p:origin x="-133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571503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связей на уроках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2357430"/>
            <a:ext cx="8858280" cy="4500570"/>
          </a:xfrm>
        </p:spPr>
        <p:txBody>
          <a:bodyPr>
            <a:normAutofit fontScale="47500" lnSpcReduction="20000"/>
          </a:bodyPr>
          <a:lstStyle/>
          <a:p>
            <a:r>
              <a:rPr lang="ru-RU" sz="5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«Нельзя человека  научить на всю жизнь, его надо научить учиться всю жизнь»</a:t>
            </a:r>
          </a:p>
          <a:p>
            <a:endParaRPr lang="ru-RU" b="1" i="1" dirty="0" smtClean="0">
              <a:solidFill>
                <a:srgbClr val="0000FF"/>
              </a:solidFill>
              <a:latin typeface="Arial" charset="0"/>
            </a:endParaRPr>
          </a:p>
          <a:p>
            <a:pPr algn="r"/>
            <a:r>
              <a:rPr lang="ru-RU" sz="51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(К. Д. Ушинский)</a:t>
            </a:r>
            <a:endParaRPr lang="ru-RU" sz="5100" b="1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rgbClr val="0000FF"/>
              </a:solidFill>
              <a:latin typeface="Arial" charset="0"/>
            </a:endParaRPr>
          </a:p>
          <a:p>
            <a:endParaRPr lang="ru-RU" b="1" i="1" dirty="0" smtClean="0">
              <a:solidFill>
                <a:srgbClr val="0000FF"/>
              </a:solidFill>
              <a:latin typeface="Arial" charset="0"/>
            </a:endParaRPr>
          </a:p>
          <a:p>
            <a:pPr algn="r"/>
            <a:r>
              <a:rPr lang="ru-RU" sz="51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r"/>
            <a:r>
              <a:rPr lang="ru-RU" sz="51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ГБОУ СОШ пос. </a:t>
            </a:r>
            <a:r>
              <a:rPr lang="ru-RU" sz="51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Кинельский</a:t>
            </a:r>
            <a:r>
              <a:rPr lang="ru-RU" sz="51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/>
            <a:r>
              <a:rPr lang="ru-RU" sz="51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Мосалёва</a:t>
            </a:r>
            <a:r>
              <a:rPr lang="ru-RU" sz="51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Ольга Ивановна</a:t>
            </a:r>
          </a:p>
          <a:p>
            <a:pPr algn="r"/>
            <a:endParaRPr lang="ru-RU" sz="59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chemeClr val="tx1"/>
                </a:solidFill>
                <a:latin typeface="Arial" charset="0"/>
              </a:rPr>
              <a:t/>
            </a:r>
            <a:br>
              <a:rPr lang="ru-RU" b="1" i="1" dirty="0" smtClean="0">
                <a:solidFill>
                  <a:schemeClr val="tx1"/>
                </a:solidFill>
                <a:latin typeface="Arial" charset="0"/>
              </a:rPr>
            </a:br>
            <a:r>
              <a:rPr lang="ru-RU" sz="51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пос. </a:t>
            </a:r>
            <a:r>
              <a:rPr lang="ru-RU" sz="51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Кинельский</a:t>
            </a:r>
            <a:r>
              <a:rPr lang="ru-RU" sz="51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2025 г.</a:t>
            </a:r>
            <a:endParaRPr lang="ru-RU" sz="5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00042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Метапредмет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«Знак»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14422"/>
            <a:ext cx="4286280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071547"/>
            <a:ext cx="4286279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Метапредмет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«Знак»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Уроки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285860"/>
            <a:ext cx="3643338" cy="5286412"/>
          </a:xfrm>
          <a:prstGeom prst="rect">
            <a:avLst/>
          </a:prstGeom>
          <a:noFill/>
        </p:spPr>
      </p:pic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071546"/>
            <a:ext cx="4071966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Метапредмет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«Задача»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85874"/>
            <a:ext cx="8072493" cy="5429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Метапредмет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«Задача»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71546"/>
            <a:ext cx="8715436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Метапредмет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«Знание»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357298"/>
            <a:ext cx="821537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357298"/>
            <a:ext cx="8856693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Метапредмет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«Проблема»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305342"/>
            <a:ext cx="864399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Приёмы создания проблемных ситуаций. </a:t>
            </a: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проблемных ситуаций через: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 умышленно допущенные учителем ошибки;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формулирование задания в занимательной форме;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выполнение практических заданий;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решение задач на внимание и сравнение;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противоречие нового материала старому, уже известному;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различные способы решения одной  задачи;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выполнение небольших исследовательских заданий;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решение задач, связанных с жизнью.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Признаки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метапредметного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урока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Наличие основополагающих, проблемных и учебных вопросов</a:t>
            </a: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Самостоятельная учебная деятельность учащихся.</a:t>
            </a: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Формирование целостности картины мира.</a:t>
            </a: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Передача учащимся не знаний, а способов работы со знаниями.</a:t>
            </a:r>
          </a:p>
          <a:p>
            <a:pPr lvl="0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Исследовательская и поисковая работа учащихся, </a:t>
            </a:r>
            <a:r>
              <a:rPr lang="ru-RU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подход в обучении, рефлексия,  связь теории с практикой.</a:t>
            </a: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Использование образовательных технологий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pPr lvl="0"/>
            <a:endParaRPr lang="ru-RU" dirty="0" smtClean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результате выполнения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заданий у ребёнка формируются универсальные учебные действия, которые он сможет использовать не только при освоении разных дисциплин, но и в решении житейских проблем.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«Я слышу – я забываю, я вижу – я запоминаю,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я делаю – я понимаю».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(Древняя китайская мудрость</a:t>
            </a:r>
            <a:r>
              <a:rPr lang="ru-RU" sz="2800" dirty="0" smtClean="0"/>
              <a:t>)</a:t>
            </a:r>
            <a:endParaRPr lang="ru-RU" sz="28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связей на уроках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229600" cy="3214710"/>
          </a:xfrm>
        </p:spPr>
        <p:txBody>
          <a:bodyPr>
            <a:no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 результаты:</a:t>
            </a:r>
            <a:b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три основные группы результатов</a:t>
            </a:r>
            <a:b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697295"/>
          </a:xfrm>
        </p:spPr>
        <p:txBody>
          <a:bodyPr/>
          <a:lstStyle/>
          <a:p>
            <a:pPr lvl="0"/>
            <a:r>
              <a:rPr lang="ru-RU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/>
              </a:rPr>
              <a:t>ЛИЧНОСТНЫЕ</a:t>
            </a:r>
          </a:p>
          <a:p>
            <a:pPr lvl="0"/>
            <a:endParaRPr lang="ru-RU" b="1" dirty="0" smtClean="0">
              <a:solidFill>
                <a:sysClr val="windowText" lastClr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nstantia"/>
            </a:endParaRPr>
          </a:p>
          <a:p>
            <a:pPr lvl="0"/>
            <a:r>
              <a:rPr lang="ru-RU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/>
              </a:rPr>
              <a:t>МЕТАПРЕДМЕТНЫЕ</a:t>
            </a:r>
          </a:p>
          <a:p>
            <a:pPr lvl="0"/>
            <a:endParaRPr lang="ru-RU" b="1" dirty="0" smtClean="0">
              <a:solidFill>
                <a:sysClr val="windowText" lastClr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nstantia"/>
            </a:endParaRPr>
          </a:p>
          <a:p>
            <a:pPr lvl="0"/>
            <a:r>
              <a:rPr lang="ru-RU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/>
              </a:rPr>
              <a:t>ПРЕДМЕТНЫЕ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результаты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Регулятивные УУД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Познавательные УУД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Коммуникативные УУД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itchFamily="18" charset="0"/>
              </a:rPr>
              <a:t>Задания для диагностики и формирования регулятивных  УУД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071678"/>
            <a:ext cx="8258204" cy="4286280"/>
          </a:xfrm>
        </p:spPr>
        <p:txBody>
          <a:bodyPr>
            <a:normAutofit/>
          </a:bodyPr>
          <a:lstStyle/>
          <a:p>
            <a:r>
              <a:rPr lang="ru-RU" dirty="0" smtClean="0"/>
              <a:t>«преднамеренные ошибки»;</a:t>
            </a:r>
          </a:p>
          <a:p>
            <a:r>
              <a:rPr lang="ru-RU" dirty="0" smtClean="0"/>
              <a:t>поиск информации в предложенных источниках;</a:t>
            </a:r>
          </a:p>
          <a:p>
            <a:r>
              <a:rPr lang="ru-RU" dirty="0" smtClean="0"/>
              <a:t>взаимоконтроль;</a:t>
            </a:r>
          </a:p>
          <a:p>
            <a:r>
              <a:rPr lang="ru-RU" dirty="0" smtClean="0"/>
              <a:t>«ищу ошибки»;</a:t>
            </a:r>
          </a:p>
          <a:p>
            <a:r>
              <a:rPr lang="ru-RU" dirty="0" smtClean="0"/>
              <a:t>КОНОП (контрольный опрос на определенную проблему).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lvl="0" indent="0">
              <a:buClr>
                <a:srgbClr val="0BD0D9"/>
              </a:buClr>
              <a:buSzPct val="95000"/>
              <a:buNone/>
            </a:pPr>
            <a:endParaRPr lang="ru-RU" dirty="0">
              <a:solidFill>
                <a:srgbClr val="FF0000"/>
              </a:solidFill>
              <a:latin typeface="Constant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itchFamily="18" charset="0"/>
              </a:rPr>
              <a:t>Задания для диагностики и формирования познавательных  УУД</a:t>
            </a:r>
            <a:endParaRPr lang="ru-RU" sz="36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329642" cy="4525963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«найди отличия»;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«на что похоже»;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поиск лишнего;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«лабиринты»;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упорядочивание;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«цепочки»;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хитроумные решения;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со словарями</a:t>
            </a:r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itchFamily="18" charset="0"/>
              </a:rPr>
              <a:t>Задания для диагностики и формирования коммуникативных  УУД</a:t>
            </a:r>
            <a:endParaRPr lang="ru-RU" sz="36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928802"/>
            <a:ext cx="8186766" cy="4197361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составь задание партнеру;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отзыв на работу товарища;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групповая работа по составлению кроссвордов;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«отгадай, о ком говорим»;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диалоговое слушание (формулировка вопросов для обратной связи);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«подготовь рассказ…», «опиши устно…», «объясни…»</a:t>
            </a:r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8200" y="1928802"/>
            <a:ext cx="4038600" cy="4197361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21444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Что такое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метапредмет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857224" y="1357298"/>
            <a:ext cx="7572428" cy="5143536"/>
          </a:xfrm>
        </p:spPr>
        <p:txBody>
          <a:bodyPr>
            <a:normAutofit/>
          </a:bodyPr>
          <a:lstStyle/>
          <a:p>
            <a:pPr lvl="0" algn="just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новый образовательный подход, при котором дети, обучаясь на разном предметном материале, могут осваивать, универсальные способы мышления, коммуникации и действия.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Метапредметы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– это новая образовательная форма, которая выстраивается поверх учебных предметов.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Научная школа Громыко Ю. В.</a:t>
            </a:r>
          </a:p>
          <a:p>
            <a:r>
              <a:rPr lang="ru-RU" dirty="0" err="1" smtClean="0"/>
              <a:t>Метапредмет</a:t>
            </a:r>
            <a:r>
              <a:rPr lang="ru-RU" dirty="0" smtClean="0"/>
              <a:t>    </a:t>
            </a:r>
            <a:r>
              <a:rPr lang="ru-RU" b="1" dirty="0" smtClean="0">
                <a:solidFill>
                  <a:srgbClr val="FF0000"/>
                </a:solidFill>
              </a:rPr>
              <a:t>«Знак»</a:t>
            </a:r>
          </a:p>
          <a:p>
            <a:r>
              <a:rPr lang="ru-RU" dirty="0" err="1" smtClean="0"/>
              <a:t>Метапредмет</a:t>
            </a:r>
            <a:r>
              <a:rPr lang="ru-RU" dirty="0" smtClean="0"/>
              <a:t>   </a:t>
            </a:r>
            <a:r>
              <a:rPr lang="ru-RU" b="1" dirty="0" smtClean="0">
                <a:solidFill>
                  <a:srgbClr val="FF0000"/>
                </a:solidFill>
              </a:rPr>
              <a:t>«Задача»</a:t>
            </a:r>
          </a:p>
          <a:p>
            <a:r>
              <a:rPr lang="ru-RU" dirty="0" err="1" smtClean="0"/>
              <a:t>Метапредмет</a:t>
            </a:r>
            <a:r>
              <a:rPr lang="ru-RU" dirty="0" smtClean="0"/>
              <a:t>   </a:t>
            </a:r>
            <a:r>
              <a:rPr lang="ru-RU" b="1" dirty="0" smtClean="0">
                <a:solidFill>
                  <a:srgbClr val="FF0000"/>
                </a:solidFill>
              </a:rPr>
              <a:t>«Знание»</a:t>
            </a:r>
          </a:p>
          <a:p>
            <a:r>
              <a:rPr lang="ru-RU" dirty="0" err="1" smtClean="0"/>
              <a:t>Метапредмет</a:t>
            </a:r>
            <a:r>
              <a:rPr lang="ru-RU" dirty="0" smtClean="0"/>
              <a:t>   </a:t>
            </a:r>
            <a:r>
              <a:rPr lang="ru-RU" b="1" dirty="0" smtClean="0">
                <a:solidFill>
                  <a:srgbClr val="FF0000"/>
                </a:solidFill>
              </a:rPr>
              <a:t>«Проблема»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</TotalTime>
  <Words>412</Words>
  <PresentationFormat>Экран (4:3)</PresentationFormat>
  <Paragraphs>87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Формирование метапредметных связей на уроках</vt:lpstr>
      <vt:lpstr>Планируемые результаты: три основные группы результатов </vt:lpstr>
      <vt:lpstr>Метапредметные результаты</vt:lpstr>
      <vt:lpstr>Задания для диагностики и формирования регулятивных  УУД</vt:lpstr>
      <vt:lpstr>Задания для диагностики и формирования познавательных  УУД</vt:lpstr>
      <vt:lpstr>Задания для диагностики и формирования коммуникативных  УУД</vt:lpstr>
      <vt:lpstr>Что такое метапредмет?</vt:lpstr>
      <vt:lpstr>Слайд 8</vt:lpstr>
      <vt:lpstr>Метапредметы – это новая образовательная форма, которая выстраивается поверх учебных предметов.</vt:lpstr>
      <vt:lpstr>Метапредмет    «Знак» </vt:lpstr>
      <vt:lpstr>Метапредмет    «Знак»</vt:lpstr>
      <vt:lpstr>Метапредмет «Задача»</vt:lpstr>
      <vt:lpstr>Метапредмет «Задача»</vt:lpstr>
      <vt:lpstr>Метапредмет «Знание»</vt:lpstr>
      <vt:lpstr>Слайд 15</vt:lpstr>
      <vt:lpstr>Метапредмет «Проблема»</vt:lpstr>
      <vt:lpstr>Признаки метапредметного урока</vt:lpstr>
      <vt:lpstr>Формирование метапредметных связей на уроках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метапредметных связей на уроках и во внеурочной деятельности</dc:title>
  <dc:creator>Пользователь</dc:creator>
  <cp:lastModifiedBy>Пользователь</cp:lastModifiedBy>
  <cp:revision>63</cp:revision>
  <dcterms:created xsi:type="dcterms:W3CDTF">2025-03-16T08:08:39Z</dcterms:created>
  <dcterms:modified xsi:type="dcterms:W3CDTF">2025-03-19T16:36:32Z</dcterms:modified>
</cp:coreProperties>
</file>